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36" roundtripDataSignature="AMtx7mhfZB6seea473Vlb8iW1r6UR98lc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36" Type="http://customschemas.google.com/relationships/presentationmetadata" Target="meta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 name="Google Shape;12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8" name="Google Shape;15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 name="Google Shape;5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 name="Google Shape;19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 name="Google Shape;20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Google Shape;238;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 name="Google Shape;245;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3" name="Google Shape;25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0" name="Google Shape;26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 name="Google Shape;6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6" name="Google Shape;26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 name="Google Shape;7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 name="Google Shape;8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 name="Google Shape;9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4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4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47" name="Google Shape;47;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3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6" name="Google Shape;16;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3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3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3" name="Google Shape;23;p3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4" name="Google Shape;24;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3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3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3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3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3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3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3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0" name="Google Shape;40;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4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43" name="Google Shape;43;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ru"/>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jpg"/><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2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jpg"/><Relationship Id="rId4" Type="http://schemas.openxmlformats.org/officeDocument/2006/relationships/image" Target="../media/image2.jpg"/><Relationship Id="rId5" Type="http://schemas.openxmlformats.org/officeDocument/2006/relationships/image" Target="../media/image3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jpg"/><Relationship Id="rId4" Type="http://schemas.openxmlformats.org/officeDocument/2006/relationships/image" Target="../media/image19.jpg"/><Relationship Id="rId5"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8.jpg"/><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4.jpg"/><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1.jpg"/><Relationship Id="rId4" Type="http://schemas.openxmlformats.org/officeDocument/2006/relationships/image" Target="../media/image3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2.jp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9.jpg"/><Relationship Id="rId4" Type="http://schemas.openxmlformats.org/officeDocument/2006/relationships/image" Target="../media/image3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5.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youtube.com/watch?v=iYVzIm9wR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www.facebook.com/hashtag/utilpentrutine?source=feed_text" TargetMode="External"/><Relationship Id="rId4" Type="http://schemas.openxmlformats.org/officeDocument/2006/relationships/image" Target="../media/image9.jpg"/><Relationship Id="rId5"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lang="ru">
                <a:latin typeface="Times New Roman"/>
                <a:ea typeface="Times New Roman"/>
                <a:cs typeface="Times New Roman"/>
                <a:sym typeface="Times New Roman"/>
              </a:rPr>
              <a:t>Mood board </a:t>
            </a:r>
            <a:endParaRPr>
              <a:latin typeface="Times New Roman"/>
              <a:ea typeface="Times New Roman"/>
              <a:cs typeface="Times New Roman"/>
              <a:sym typeface="Times New Roman"/>
            </a:endParaRPr>
          </a:p>
        </p:txBody>
      </p:sp>
      <p:sp>
        <p:nvSpPr>
          <p:cNvPr id="55" name="Google Shape;55;p1"/>
          <p:cNvSpPr txBox="1"/>
          <p:nvPr>
            <p:ph idx="1" type="subTitle"/>
          </p:nvPr>
        </p:nvSpPr>
        <p:spPr>
          <a:xfrm>
            <a:off x="311700" y="3307375"/>
            <a:ext cx="8079000" cy="3312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t/>
            </a:r>
            <a:endParaRPr i="1">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0"/>
          <p:cNvSpPr txBox="1"/>
          <p:nvPr>
            <p:ph type="title"/>
          </p:nvPr>
        </p:nvSpPr>
        <p:spPr>
          <a:xfrm>
            <a:off x="326150" y="1611700"/>
            <a:ext cx="3125100" cy="158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Găsește diferența</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Două imagini aparent identice, dar cu unele diferențe cu produse școlare, utilizatorii trebuie să scrie în comentarii care obiecte lipsesc.</a:t>
            </a:r>
            <a:br>
              <a:rPr lang="ru" sz="1400">
                <a:latin typeface="Times New Roman"/>
                <a:ea typeface="Times New Roman"/>
                <a:cs typeface="Times New Roman"/>
                <a:sym typeface="Times New Roman"/>
              </a:rPr>
            </a:br>
            <a:endParaRPr sz="1400">
              <a:latin typeface="Times New Roman"/>
              <a:ea typeface="Times New Roman"/>
              <a:cs typeface="Times New Roman"/>
              <a:sym typeface="Times New Roman"/>
            </a:endParaRPr>
          </a:p>
        </p:txBody>
      </p:sp>
      <p:pic>
        <p:nvPicPr>
          <p:cNvPr id="117" name="Google Shape;117;p10"/>
          <p:cNvPicPr preferRelativeResize="0"/>
          <p:nvPr/>
        </p:nvPicPr>
        <p:blipFill rotWithShape="1">
          <a:blip r:embed="rId3">
            <a:alphaModFix/>
          </a:blip>
          <a:srcRect b="0" l="0" r="0" t="0"/>
          <a:stretch/>
        </p:blipFill>
        <p:spPr>
          <a:xfrm>
            <a:off x="3925099" y="1292175"/>
            <a:ext cx="5036700" cy="3341624"/>
          </a:xfrm>
          <a:prstGeom prst="rect">
            <a:avLst/>
          </a:prstGeom>
          <a:noFill/>
          <a:ln>
            <a:noFill/>
          </a:ln>
        </p:spPr>
      </p:pic>
      <p:sp>
        <p:nvSpPr>
          <p:cNvPr id="118" name="Google Shape;118;p10"/>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Entertainment, Interacțiune cu fanii, gaming, engagement</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Lectură, dar mai nou audiere!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Post de atmosferă, despre căștile cu care poți să audiezi o carte. În loc de dinamic urmează să fie imaginea(portretul) unui scriitor român celebru, și ar reprezenta cât de bine reușesc căștile să te cufunde în procesul de învățare.</a:t>
            </a:r>
            <a:endParaRPr sz="1400">
              <a:latin typeface="Times New Roman"/>
              <a:ea typeface="Times New Roman"/>
              <a:cs typeface="Times New Roman"/>
              <a:sym typeface="Times New Roman"/>
            </a:endParaRPr>
          </a:p>
          <a:p>
            <a:pPr indent="0" lvl="0" marL="0" rtl="0" algn="l">
              <a:lnSpc>
                <a:spcPct val="100000"/>
              </a:lnSpc>
              <a:spcBef>
                <a:spcPts val="0"/>
              </a:spcBef>
              <a:spcAft>
                <a:spcPts val="0"/>
              </a:spcAft>
              <a:buSzPts val="2800"/>
              <a:buNone/>
            </a:pPr>
            <a:r>
              <a:t/>
            </a:r>
            <a:endParaRPr sz="1400">
              <a:latin typeface="Times New Roman"/>
              <a:ea typeface="Times New Roman"/>
              <a:cs typeface="Times New Roman"/>
              <a:sym typeface="Times New Roman"/>
            </a:endParaRPr>
          </a:p>
        </p:txBody>
      </p:sp>
      <p:pic>
        <p:nvPicPr>
          <p:cNvPr id="124" name="Google Shape;124;p11"/>
          <p:cNvPicPr preferRelativeResize="0"/>
          <p:nvPr/>
        </p:nvPicPr>
        <p:blipFill rotWithShape="1">
          <a:blip r:embed="rId3">
            <a:alphaModFix/>
          </a:blip>
          <a:srcRect b="0" l="0" r="0" t="0"/>
          <a:stretch/>
        </p:blipFill>
        <p:spPr>
          <a:xfrm>
            <a:off x="3725100" y="1734500"/>
            <a:ext cx="2129300" cy="3100224"/>
          </a:xfrm>
          <a:prstGeom prst="rect">
            <a:avLst/>
          </a:prstGeom>
          <a:noFill/>
          <a:ln>
            <a:noFill/>
          </a:ln>
        </p:spPr>
      </p:pic>
      <p:pic>
        <p:nvPicPr>
          <p:cNvPr id="125" name="Google Shape;125;p11"/>
          <p:cNvPicPr preferRelativeResize="0"/>
          <p:nvPr/>
        </p:nvPicPr>
        <p:blipFill rotWithShape="1">
          <a:blip r:embed="rId4">
            <a:alphaModFix/>
          </a:blip>
          <a:srcRect b="0" l="0" r="0" t="0"/>
          <a:stretch/>
        </p:blipFill>
        <p:spPr>
          <a:xfrm>
            <a:off x="6263724" y="1734500"/>
            <a:ext cx="2041025" cy="2963576"/>
          </a:xfrm>
          <a:prstGeom prst="rect">
            <a:avLst/>
          </a:prstGeom>
          <a:noFill/>
          <a:ln>
            <a:noFill/>
          </a:ln>
        </p:spPr>
      </p:pic>
      <p:sp>
        <p:nvSpPr>
          <p:cNvPr id="126" name="Google Shape;126;p11"/>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Viral content, non-standard approach.</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2"/>
          <p:cNvSpPr txBox="1"/>
          <p:nvPr>
            <p:ph type="title"/>
          </p:nvPr>
        </p:nvSpPr>
        <p:spPr>
          <a:xfrm>
            <a:off x="0" y="1928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ru" sz="3600">
                <a:latin typeface="Times New Roman"/>
                <a:ea typeface="Times New Roman"/>
                <a:cs typeface="Times New Roman"/>
                <a:sym typeface="Times New Roman"/>
              </a:rPr>
              <a:t>                             Over Posts</a:t>
            </a:r>
            <a:endParaRPr b="1" sz="3600">
              <a:latin typeface="Times New Roman"/>
              <a:ea typeface="Times New Roman"/>
              <a:cs typeface="Times New Roman"/>
              <a:sym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Care-i logica?</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Conceptul postării este de Quiz, publicul trebuie să presupună ce este comun între: carte, telefon și boxă. Răspunsul este </a:t>
            </a:r>
            <a:r>
              <a:rPr i="1" lang="ru" sz="1400">
                <a:latin typeface="Times New Roman"/>
                <a:ea typeface="Times New Roman"/>
                <a:cs typeface="Times New Roman"/>
                <a:sym typeface="Times New Roman"/>
              </a:rPr>
              <a:t>tabletă</a:t>
            </a:r>
            <a:r>
              <a:rPr lang="ru" sz="1400">
                <a:latin typeface="Times New Roman"/>
                <a:ea typeface="Times New Roman"/>
                <a:cs typeface="Times New Roman"/>
                <a:sym typeface="Times New Roman"/>
              </a:rPr>
              <a:t>, pentru că are toate funcțiile obiectelor enumerate mai sus.</a:t>
            </a:r>
            <a:br>
              <a:rPr lang="ru" sz="1400">
                <a:latin typeface="Times New Roman"/>
                <a:ea typeface="Times New Roman"/>
                <a:cs typeface="Times New Roman"/>
                <a:sym typeface="Times New Roman"/>
              </a:rPr>
            </a:br>
            <a:endParaRPr sz="1400">
              <a:latin typeface="Times New Roman"/>
              <a:ea typeface="Times New Roman"/>
              <a:cs typeface="Times New Roman"/>
              <a:sym typeface="Times New Roman"/>
            </a:endParaRPr>
          </a:p>
        </p:txBody>
      </p:sp>
      <p:pic>
        <p:nvPicPr>
          <p:cNvPr id="137" name="Google Shape;137;p13"/>
          <p:cNvPicPr preferRelativeResize="0"/>
          <p:nvPr/>
        </p:nvPicPr>
        <p:blipFill rotWithShape="1">
          <a:blip r:embed="rId3">
            <a:alphaModFix/>
          </a:blip>
          <a:srcRect b="3305" l="0" r="0" t="0"/>
          <a:stretch/>
        </p:blipFill>
        <p:spPr>
          <a:xfrm>
            <a:off x="576825" y="1622687"/>
            <a:ext cx="1730975" cy="2424649"/>
          </a:xfrm>
          <a:prstGeom prst="rect">
            <a:avLst/>
          </a:prstGeom>
          <a:noFill/>
          <a:ln>
            <a:noFill/>
          </a:ln>
        </p:spPr>
      </p:pic>
      <p:pic>
        <p:nvPicPr>
          <p:cNvPr id="138" name="Google Shape;138;p13"/>
          <p:cNvPicPr preferRelativeResize="0"/>
          <p:nvPr/>
        </p:nvPicPr>
        <p:blipFill rotWithShape="1">
          <a:blip r:embed="rId4">
            <a:alphaModFix/>
          </a:blip>
          <a:srcRect b="8643" l="7754" r="13524" t="10345"/>
          <a:stretch/>
        </p:blipFill>
        <p:spPr>
          <a:xfrm>
            <a:off x="2605775" y="2404275"/>
            <a:ext cx="2478150" cy="1585775"/>
          </a:xfrm>
          <a:prstGeom prst="rect">
            <a:avLst/>
          </a:prstGeom>
          <a:noFill/>
          <a:ln>
            <a:noFill/>
          </a:ln>
        </p:spPr>
      </p:pic>
      <p:pic>
        <p:nvPicPr>
          <p:cNvPr id="139" name="Google Shape;139;p13"/>
          <p:cNvPicPr preferRelativeResize="0"/>
          <p:nvPr/>
        </p:nvPicPr>
        <p:blipFill rotWithShape="1">
          <a:blip r:embed="rId5">
            <a:alphaModFix/>
          </a:blip>
          <a:srcRect b="0" l="0" r="0" t="0"/>
          <a:stretch/>
        </p:blipFill>
        <p:spPr>
          <a:xfrm>
            <a:off x="5381900" y="1679960"/>
            <a:ext cx="3450398" cy="2310073"/>
          </a:xfrm>
          <a:prstGeom prst="rect">
            <a:avLst/>
          </a:prstGeom>
          <a:noFill/>
          <a:ln>
            <a:noFill/>
          </a:ln>
        </p:spPr>
      </p:pic>
      <p:sp>
        <p:nvSpPr>
          <p:cNvPr id="140" name="Google Shape;140;p13"/>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Interacțiune cu fanii, promovare, generare de comentarii</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4"/>
          <p:cNvSpPr txBox="1"/>
          <p:nvPr>
            <p:ph type="title"/>
          </p:nvPr>
        </p:nvSpPr>
        <p:spPr>
          <a:xfrm>
            <a:off x="311700" y="445025"/>
            <a:ext cx="8520600" cy="96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Dress Code gadgets</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Crearea unor combinații coloristice, de design sau textură dintre diferite produse. Exemplu: telefon+căști+husă+power bank pe un fundal atrăgător. Aceste poze urmează să fie foarte stilate</a:t>
            </a:r>
            <a:endParaRPr sz="1400">
              <a:latin typeface="Times New Roman"/>
              <a:ea typeface="Times New Roman"/>
              <a:cs typeface="Times New Roman"/>
              <a:sym typeface="Times New Roman"/>
            </a:endParaRPr>
          </a:p>
        </p:txBody>
      </p:sp>
      <p:pic>
        <p:nvPicPr>
          <p:cNvPr id="146" name="Google Shape;146;p14"/>
          <p:cNvPicPr preferRelativeResize="0"/>
          <p:nvPr/>
        </p:nvPicPr>
        <p:blipFill rotWithShape="1">
          <a:blip r:embed="rId3">
            <a:alphaModFix/>
          </a:blip>
          <a:srcRect b="0" l="0" r="0" t="0"/>
          <a:stretch/>
        </p:blipFill>
        <p:spPr>
          <a:xfrm>
            <a:off x="311700" y="1803650"/>
            <a:ext cx="4166475" cy="2571300"/>
          </a:xfrm>
          <a:prstGeom prst="rect">
            <a:avLst/>
          </a:prstGeom>
          <a:noFill/>
          <a:ln>
            <a:noFill/>
          </a:ln>
        </p:spPr>
      </p:pic>
      <p:pic>
        <p:nvPicPr>
          <p:cNvPr id="147" name="Google Shape;147;p14"/>
          <p:cNvPicPr preferRelativeResize="0"/>
          <p:nvPr/>
        </p:nvPicPr>
        <p:blipFill rotWithShape="1">
          <a:blip r:embed="rId4">
            <a:alphaModFix/>
          </a:blip>
          <a:srcRect b="0" l="0" r="0" t="0"/>
          <a:stretch/>
        </p:blipFill>
        <p:spPr>
          <a:xfrm>
            <a:off x="4982075" y="1803650"/>
            <a:ext cx="3332854" cy="2571300"/>
          </a:xfrm>
          <a:prstGeom prst="rect">
            <a:avLst/>
          </a:prstGeom>
          <a:noFill/>
          <a:ln>
            <a:noFill/>
          </a:ln>
        </p:spPr>
      </p:pic>
      <p:sp>
        <p:nvSpPr>
          <p:cNvPr id="148" name="Google Shape;148;p14"/>
          <p:cNvSpPr txBox="1"/>
          <p:nvPr/>
        </p:nvSpPr>
        <p:spPr>
          <a:xfrm>
            <a:off x="225000" y="4535075"/>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Identiate, concept vizual, next level approach </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5"/>
          <p:cNvSpPr txBox="1"/>
          <p:nvPr>
            <p:ph type="title"/>
          </p:nvPr>
        </p:nvSpPr>
        <p:spPr>
          <a:xfrm>
            <a:off x="311700" y="445025"/>
            <a:ext cx="8516100" cy="1375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Next level împreună cu Enter/Fugi mai repede cu Enter</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Dacă reușești să faci pe zi cca 10.000 spre exemplu, primești de la Enter o anumită reducere pentru smart shoes, fie alt produs pe care îl indicați voi. Asemenea postare aduce clienții mai aproape de brand, pentru că alături de Enter cresc și ei, făcând mișcare omul își depășește limitele și reușește să atingă și el un nou nivel.</a:t>
            </a:r>
            <a:br>
              <a:rPr lang="ru" sz="1400">
                <a:latin typeface="Times New Roman"/>
                <a:ea typeface="Times New Roman"/>
                <a:cs typeface="Times New Roman"/>
                <a:sym typeface="Times New Roman"/>
              </a:rPr>
            </a:br>
            <a:endParaRPr sz="1400">
              <a:latin typeface="Times New Roman"/>
              <a:ea typeface="Times New Roman"/>
              <a:cs typeface="Times New Roman"/>
              <a:sym typeface="Times New Roman"/>
            </a:endParaRPr>
          </a:p>
        </p:txBody>
      </p:sp>
      <p:pic>
        <p:nvPicPr>
          <p:cNvPr id="154" name="Google Shape;154;p15"/>
          <p:cNvPicPr preferRelativeResize="0"/>
          <p:nvPr/>
        </p:nvPicPr>
        <p:blipFill rotWithShape="1">
          <a:blip r:embed="rId3">
            <a:alphaModFix/>
          </a:blip>
          <a:srcRect b="0" l="0" r="0" t="0"/>
          <a:stretch/>
        </p:blipFill>
        <p:spPr>
          <a:xfrm>
            <a:off x="2157600" y="1675975"/>
            <a:ext cx="4620425" cy="2600650"/>
          </a:xfrm>
          <a:prstGeom prst="rect">
            <a:avLst/>
          </a:prstGeom>
          <a:noFill/>
          <a:ln>
            <a:noFill/>
          </a:ln>
        </p:spPr>
      </p:pic>
      <p:sp>
        <p:nvSpPr>
          <p:cNvPr id="155" name="Google Shape;155;p15"/>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Interacțiune cu fanii, trasfer din online în offline, JOZ, next level</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6"/>
          <p:cNvSpPr txBox="1"/>
          <p:nvPr>
            <p:ph type="title"/>
          </p:nvPr>
        </p:nvSpPr>
        <p:spPr>
          <a:xfrm>
            <a:off x="311700" y="445025"/>
            <a:ext cx="8520600" cy="112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În momentul în care Enter se poziționează ca un brand de Next level, atunci, ar trebuie să introducem o nouă rubrică în care să informăm oamenii despre noile tehnologii care se testează și urmează să apară pe piață. Aceste tehnologii trebuie să creeze efectul de WOW.</a:t>
            </a: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De exemplu: drona subacvatică pentru pescuit, drona pentru a livra mâncarea și acumulatore fără fir incorporate în mobilier.</a:t>
            </a: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Tot în acest concept se înscrie crearea unui battle între roboții Adam și Sofia. </a:t>
            </a:r>
            <a:endParaRPr sz="1400">
              <a:latin typeface="Times New Roman"/>
              <a:ea typeface="Times New Roman"/>
              <a:cs typeface="Times New Roman"/>
              <a:sym typeface="Times New Roman"/>
            </a:endParaRPr>
          </a:p>
        </p:txBody>
      </p:sp>
      <p:pic>
        <p:nvPicPr>
          <p:cNvPr id="161" name="Google Shape;161;p16"/>
          <p:cNvPicPr preferRelativeResize="0"/>
          <p:nvPr/>
        </p:nvPicPr>
        <p:blipFill rotWithShape="1">
          <a:blip r:embed="rId3">
            <a:alphaModFix/>
          </a:blip>
          <a:srcRect b="0" l="0" r="0" t="0"/>
          <a:stretch/>
        </p:blipFill>
        <p:spPr>
          <a:xfrm>
            <a:off x="311700" y="1977525"/>
            <a:ext cx="2598002" cy="2326575"/>
          </a:xfrm>
          <a:prstGeom prst="rect">
            <a:avLst/>
          </a:prstGeom>
          <a:noFill/>
          <a:ln>
            <a:noFill/>
          </a:ln>
        </p:spPr>
      </p:pic>
      <p:pic>
        <p:nvPicPr>
          <p:cNvPr id="162" name="Google Shape;162;p16"/>
          <p:cNvPicPr preferRelativeResize="0"/>
          <p:nvPr/>
        </p:nvPicPr>
        <p:blipFill rotWithShape="1">
          <a:blip r:embed="rId4">
            <a:alphaModFix/>
          </a:blip>
          <a:srcRect b="0" l="0" r="0" t="0"/>
          <a:stretch/>
        </p:blipFill>
        <p:spPr>
          <a:xfrm>
            <a:off x="3058675" y="1977524"/>
            <a:ext cx="3363398" cy="1891925"/>
          </a:xfrm>
          <a:prstGeom prst="rect">
            <a:avLst/>
          </a:prstGeom>
          <a:noFill/>
          <a:ln>
            <a:noFill/>
          </a:ln>
        </p:spPr>
      </p:pic>
      <p:pic>
        <p:nvPicPr>
          <p:cNvPr id="163" name="Google Shape;163;p16"/>
          <p:cNvPicPr preferRelativeResize="0"/>
          <p:nvPr/>
        </p:nvPicPr>
        <p:blipFill rotWithShape="1">
          <a:blip r:embed="rId5">
            <a:alphaModFix/>
          </a:blip>
          <a:srcRect b="0" l="0" r="0" t="0"/>
          <a:stretch/>
        </p:blipFill>
        <p:spPr>
          <a:xfrm>
            <a:off x="6747998" y="1977525"/>
            <a:ext cx="1743075" cy="2619375"/>
          </a:xfrm>
          <a:prstGeom prst="rect">
            <a:avLst/>
          </a:prstGeom>
          <a:noFill/>
          <a:ln>
            <a:noFill/>
          </a:ln>
        </p:spPr>
      </p:pic>
      <p:sp>
        <p:nvSpPr>
          <p:cNvPr id="164" name="Google Shape;164;p16"/>
          <p:cNvSpPr txBox="1"/>
          <p:nvPr/>
        </p:nvSpPr>
        <p:spPr>
          <a:xfrm>
            <a:off x="239450" y="4462825"/>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WOW effect, anticipare progres, next level</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7"/>
          <p:cNvSpPr txBox="1"/>
          <p:nvPr>
            <p:ph type="title"/>
          </p:nvPr>
        </p:nvSpPr>
        <p:spPr>
          <a:xfrm>
            <a:off x="311700" y="445025"/>
            <a:ext cx="8520600" cy="102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Moldova privită din diferite perspective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Ne propunem realizarea unor view-uri pitorești ale peisajelor moldave (ex.Orheiul Vechi) cu Go Pro la nivelul unui câine, om, și cu drona de la înălțime. Astfel credem că pășim într-un nou nivel, ne rupem de la pământ. </a:t>
            </a:r>
            <a:endParaRPr sz="1400">
              <a:latin typeface="Times New Roman"/>
              <a:ea typeface="Times New Roman"/>
              <a:cs typeface="Times New Roman"/>
              <a:sym typeface="Times New Roman"/>
            </a:endParaRPr>
          </a:p>
        </p:txBody>
      </p:sp>
      <p:pic>
        <p:nvPicPr>
          <p:cNvPr id="170" name="Google Shape;170;p17"/>
          <p:cNvPicPr preferRelativeResize="0"/>
          <p:nvPr/>
        </p:nvPicPr>
        <p:blipFill rotWithShape="1">
          <a:blip r:embed="rId3">
            <a:alphaModFix/>
          </a:blip>
          <a:srcRect b="0" l="35945" r="26854" t="18300"/>
          <a:stretch/>
        </p:blipFill>
        <p:spPr>
          <a:xfrm>
            <a:off x="432125" y="1589025"/>
            <a:ext cx="2284101" cy="2787125"/>
          </a:xfrm>
          <a:prstGeom prst="rect">
            <a:avLst/>
          </a:prstGeom>
          <a:noFill/>
          <a:ln>
            <a:noFill/>
          </a:ln>
        </p:spPr>
      </p:pic>
      <p:pic>
        <p:nvPicPr>
          <p:cNvPr id="171" name="Google Shape;171;p17"/>
          <p:cNvPicPr preferRelativeResize="0"/>
          <p:nvPr/>
        </p:nvPicPr>
        <p:blipFill rotWithShape="1">
          <a:blip r:embed="rId4">
            <a:alphaModFix/>
          </a:blip>
          <a:srcRect b="0" l="0" r="0" t="0"/>
          <a:stretch/>
        </p:blipFill>
        <p:spPr>
          <a:xfrm>
            <a:off x="2969051" y="1591362"/>
            <a:ext cx="2944025" cy="2211150"/>
          </a:xfrm>
          <a:prstGeom prst="rect">
            <a:avLst/>
          </a:prstGeom>
          <a:noFill/>
          <a:ln>
            <a:noFill/>
          </a:ln>
        </p:spPr>
      </p:pic>
      <p:pic>
        <p:nvPicPr>
          <p:cNvPr id="172" name="Google Shape;172;p17"/>
          <p:cNvPicPr preferRelativeResize="0"/>
          <p:nvPr/>
        </p:nvPicPr>
        <p:blipFill rotWithShape="1">
          <a:blip r:embed="rId5">
            <a:alphaModFix/>
          </a:blip>
          <a:srcRect b="0" l="10585" r="36643" t="3605"/>
          <a:stretch/>
        </p:blipFill>
        <p:spPr>
          <a:xfrm>
            <a:off x="6007075" y="1591351"/>
            <a:ext cx="2944024" cy="2539683"/>
          </a:xfrm>
          <a:prstGeom prst="rect">
            <a:avLst/>
          </a:prstGeom>
          <a:noFill/>
          <a:ln>
            <a:noFill/>
          </a:ln>
        </p:spPr>
      </p:pic>
      <p:sp>
        <p:nvSpPr>
          <p:cNvPr id="173" name="Google Shape;173;p17"/>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Authentic content generation, exclusivitate, next level.</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8"/>
          <p:cNvSpPr txBox="1"/>
          <p:nvPr>
            <p:ph type="title"/>
          </p:nvPr>
        </p:nvSpPr>
        <p:spPr>
          <a:xfrm>
            <a:off x="311700" y="445025"/>
            <a:ext cx="8520600" cy="1438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Vino cu agenda la magazinele Enter </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Pentru a motiva copiii să obțină rezultate bune la învățătură, propunem să le oferim să petreacă o oră de joacă la un laptop de top, fie 30 de minute cu ochelarii din realitatea virtuală, dacă ei se apropie la consultantul din magazin și îi prezintă agenda cu reușite bune la învățătură. Ne propunem să postăm în septembrie această postare pentru a informa copiii despre această oportunitate ca ei să profite de ea din plin.</a:t>
            </a:r>
            <a:endParaRPr sz="1400">
              <a:latin typeface="Times New Roman"/>
              <a:ea typeface="Times New Roman"/>
              <a:cs typeface="Times New Roman"/>
              <a:sym typeface="Times New Roman"/>
            </a:endParaRPr>
          </a:p>
        </p:txBody>
      </p:sp>
      <p:pic>
        <p:nvPicPr>
          <p:cNvPr id="179" name="Google Shape;179;p18"/>
          <p:cNvPicPr preferRelativeResize="0"/>
          <p:nvPr/>
        </p:nvPicPr>
        <p:blipFill rotWithShape="1">
          <a:blip r:embed="rId3">
            <a:alphaModFix/>
          </a:blip>
          <a:srcRect b="0" l="0" r="2315" t="2438"/>
          <a:stretch/>
        </p:blipFill>
        <p:spPr>
          <a:xfrm>
            <a:off x="1045750" y="2187300"/>
            <a:ext cx="3380300" cy="2017074"/>
          </a:xfrm>
          <a:prstGeom prst="rect">
            <a:avLst/>
          </a:prstGeom>
          <a:noFill/>
          <a:ln>
            <a:noFill/>
          </a:ln>
        </p:spPr>
      </p:pic>
      <p:pic>
        <p:nvPicPr>
          <p:cNvPr id="180" name="Google Shape;180;p18"/>
          <p:cNvPicPr preferRelativeResize="0"/>
          <p:nvPr/>
        </p:nvPicPr>
        <p:blipFill rotWithShape="1">
          <a:blip r:embed="rId4">
            <a:alphaModFix/>
          </a:blip>
          <a:srcRect b="0" l="0" r="0" t="0"/>
          <a:stretch/>
        </p:blipFill>
        <p:spPr>
          <a:xfrm>
            <a:off x="4775625" y="2148075"/>
            <a:ext cx="3024128" cy="2017075"/>
          </a:xfrm>
          <a:prstGeom prst="rect">
            <a:avLst/>
          </a:prstGeom>
          <a:noFill/>
          <a:ln>
            <a:noFill/>
          </a:ln>
        </p:spPr>
      </p:pic>
      <p:sp>
        <p:nvSpPr>
          <p:cNvPr id="181" name="Google Shape;181;p18"/>
          <p:cNvSpPr txBox="1"/>
          <p:nvPr/>
        </p:nvSpPr>
        <p:spPr>
          <a:xfrm>
            <a:off x="225000" y="4376150"/>
            <a:ext cx="6247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Transfer din online în offline, engagement, interactiune directa cu brandul, generare de experiență de interacțiune cu brandul.</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9"/>
          <p:cNvSpPr txBox="1"/>
          <p:nvPr>
            <p:ph type="title"/>
          </p:nvPr>
        </p:nvSpPr>
        <p:spPr>
          <a:xfrm>
            <a:off x="311700" y="445025"/>
            <a:ext cx="8520600" cy="1196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Apple zone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1.Postare despre cum casa ta se transformă în ,,smart home” cu gadgeturile Apple.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2. Cum putem diferenția un iPhone original de cel contrafăcut.</a:t>
            </a:r>
            <a:endParaRPr sz="1400">
              <a:latin typeface="Times New Roman"/>
              <a:ea typeface="Times New Roman"/>
              <a:cs typeface="Times New Roman"/>
              <a:sym typeface="Times New Roman"/>
            </a:endParaRPr>
          </a:p>
          <a:p>
            <a:pPr indent="0" lvl="0" marL="0" rtl="0" algn="l">
              <a:lnSpc>
                <a:spcPct val="100000"/>
              </a:lnSpc>
              <a:spcBef>
                <a:spcPts val="0"/>
              </a:spcBef>
              <a:spcAft>
                <a:spcPts val="0"/>
              </a:spcAft>
              <a:buSzPts val="2800"/>
              <a:buNone/>
            </a:pPr>
            <a:r>
              <a:t/>
            </a:r>
            <a:endParaRPr/>
          </a:p>
        </p:txBody>
      </p:sp>
      <p:pic>
        <p:nvPicPr>
          <p:cNvPr id="187" name="Google Shape;187;p19"/>
          <p:cNvPicPr preferRelativeResize="0"/>
          <p:nvPr/>
        </p:nvPicPr>
        <p:blipFill rotWithShape="1">
          <a:blip r:embed="rId3">
            <a:alphaModFix/>
          </a:blip>
          <a:srcRect b="0" l="0" r="0" t="0"/>
          <a:stretch/>
        </p:blipFill>
        <p:spPr>
          <a:xfrm>
            <a:off x="369500" y="1813501"/>
            <a:ext cx="3589275" cy="2390900"/>
          </a:xfrm>
          <a:prstGeom prst="rect">
            <a:avLst/>
          </a:prstGeom>
          <a:noFill/>
          <a:ln>
            <a:noFill/>
          </a:ln>
        </p:spPr>
      </p:pic>
      <p:pic>
        <p:nvPicPr>
          <p:cNvPr id="188" name="Google Shape;188;p19"/>
          <p:cNvPicPr preferRelativeResize="0"/>
          <p:nvPr/>
        </p:nvPicPr>
        <p:blipFill rotWithShape="1">
          <a:blip r:embed="rId4">
            <a:alphaModFix/>
          </a:blip>
          <a:srcRect b="0" l="0" r="0" t="0"/>
          <a:stretch/>
        </p:blipFill>
        <p:spPr>
          <a:xfrm>
            <a:off x="4239700" y="1813500"/>
            <a:ext cx="4250496" cy="2390901"/>
          </a:xfrm>
          <a:prstGeom prst="rect">
            <a:avLst/>
          </a:prstGeom>
          <a:noFill/>
          <a:ln>
            <a:noFill/>
          </a:ln>
        </p:spPr>
      </p:pic>
      <p:sp>
        <p:nvSpPr>
          <p:cNvPr id="189" name="Google Shape;189;p19"/>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Promovare apple resseler zone</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2"/>
          <p:cNvSpPr txBox="1"/>
          <p:nvPr>
            <p:ph type="ctrTitle"/>
          </p:nvPr>
        </p:nvSpPr>
        <p:spPr>
          <a:xfrm>
            <a:off x="444175" y="2367300"/>
            <a:ext cx="8420400" cy="408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br>
              <a:rPr b="1" lang="ru" sz="3600">
                <a:latin typeface="Times New Roman"/>
                <a:ea typeface="Times New Roman"/>
                <a:cs typeface="Times New Roman"/>
                <a:sym typeface="Times New Roman"/>
              </a:rPr>
            </a:br>
            <a:br>
              <a:rPr b="1" lang="ru" sz="3600">
                <a:latin typeface="Times New Roman"/>
                <a:ea typeface="Times New Roman"/>
                <a:cs typeface="Times New Roman"/>
                <a:sym typeface="Times New Roman"/>
              </a:rPr>
            </a:br>
            <a:br>
              <a:rPr b="1" lang="ru" sz="3600">
                <a:latin typeface="Times New Roman"/>
                <a:ea typeface="Times New Roman"/>
                <a:cs typeface="Times New Roman"/>
                <a:sym typeface="Times New Roman"/>
              </a:rPr>
            </a:br>
            <a:r>
              <a:rPr b="1" lang="ru" sz="3600">
                <a:latin typeface="Times New Roman"/>
                <a:ea typeface="Times New Roman"/>
                <a:cs typeface="Times New Roman"/>
                <a:sym typeface="Times New Roman"/>
              </a:rPr>
              <a:t>Postări categoria </a:t>
            </a:r>
            <a:br>
              <a:rPr b="1" lang="ru" sz="3600">
                <a:latin typeface="Times New Roman"/>
                <a:ea typeface="Times New Roman"/>
                <a:cs typeface="Times New Roman"/>
                <a:sym typeface="Times New Roman"/>
              </a:rPr>
            </a:br>
            <a:r>
              <a:rPr b="1" lang="ru" sz="3600">
                <a:latin typeface="Times New Roman"/>
                <a:ea typeface="Times New Roman"/>
                <a:cs typeface="Times New Roman"/>
                <a:sym typeface="Times New Roman"/>
              </a:rPr>
              <a:t>BACK TO SCHOOL</a:t>
            </a:r>
            <a:endParaRPr b="1" sz="3600">
              <a:latin typeface="Times New Roman"/>
              <a:ea typeface="Times New Roman"/>
              <a:cs typeface="Times New Roman"/>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0"/>
          <p:cNvSpPr txBox="1"/>
          <p:nvPr>
            <p:ph type="title"/>
          </p:nvPr>
        </p:nvSpPr>
        <p:spPr>
          <a:xfrm>
            <a:off x="327200" y="1172225"/>
            <a:ext cx="3660300" cy="2472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Rubrica permanentă TOP 5</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În această rubrică urmează să apară sistematic (în fiecare săptămână) informații utile, bine clasificate. De exemplu: </a:t>
            </a:r>
            <a:endParaRPr sz="1400">
              <a:latin typeface="Times New Roman"/>
              <a:ea typeface="Times New Roman"/>
              <a:cs typeface="Times New Roman"/>
              <a:sym typeface="Times New Roman"/>
            </a:endParaRPr>
          </a:p>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-Top 5 smartwatch-uri rezistente la apă; </a:t>
            </a:r>
            <a:endParaRPr sz="1400">
              <a:latin typeface="Times New Roman"/>
              <a:ea typeface="Times New Roman"/>
              <a:cs typeface="Times New Roman"/>
              <a:sym typeface="Times New Roman"/>
            </a:endParaRPr>
          </a:p>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 Top 5 telefoane pentru jocuri; </a:t>
            </a:r>
            <a:endParaRPr sz="1400">
              <a:latin typeface="Times New Roman"/>
              <a:ea typeface="Times New Roman"/>
              <a:cs typeface="Times New Roman"/>
              <a:sym typeface="Times New Roman"/>
            </a:endParaRPr>
          </a:p>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 Top 5 telefoane pentru a privi video pe YouTube etc.</a:t>
            </a:r>
            <a:br>
              <a:rPr lang="ru" sz="1400">
                <a:latin typeface="Times New Roman"/>
                <a:ea typeface="Times New Roman"/>
                <a:cs typeface="Times New Roman"/>
                <a:sym typeface="Times New Roman"/>
              </a:rPr>
            </a:br>
            <a:endParaRPr sz="1400">
              <a:latin typeface="Times New Roman"/>
              <a:ea typeface="Times New Roman"/>
              <a:cs typeface="Times New Roman"/>
              <a:sym typeface="Times New Roman"/>
            </a:endParaRPr>
          </a:p>
        </p:txBody>
      </p:sp>
      <p:pic>
        <p:nvPicPr>
          <p:cNvPr id="195" name="Google Shape;195;p20"/>
          <p:cNvPicPr preferRelativeResize="0"/>
          <p:nvPr/>
        </p:nvPicPr>
        <p:blipFill rotWithShape="1">
          <a:blip r:embed="rId3">
            <a:alphaModFix/>
          </a:blip>
          <a:srcRect b="0" l="0" r="0" t="0"/>
          <a:stretch/>
        </p:blipFill>
        <p:spPr>
          <a:xfrm>
            <a:off x="3916950" y="1502600"/>
            <a:ext cx="5074474" cy="2854375"/>
          </a:xfrm>
          <a:prstGeom prst="rect">
            <a:avLst/>
          </a:prstGeom>
          <a:noFill/>
          <a:ln>
            <a:noFill/>
          </a:ln>
        </p:spPr>
      </p:pic>
      <p:sp>
        <p:nvSpPr>
          <p:cNvPr id="196" name="Google Shape;196;p20"/>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Utilitate, soluție, enagement, comentarii, sugestii.</a:t>
            </a:r>
            <a:endParaRPr b="0" i="1"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1"/>
          <p:cNvSpPr txBox="1"/>
          <p:nvPr>
            <p:ph type="title"/>
          </p:nvPr>
        </p:nvSpPr>
        <p:spPr>
          <a:xfrm>
            <a:off x="311700" y="257200"/>
            <a:ext cx="8520600" cy="12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Campionii testează Next Level </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Diferite produse Enter urmează să fie testate de campionii Moldovei din diferite categorii, care urmează să ofere un review-uri la diferite produse. Astfel noi facem un transfer de imagine pozitiv pentru Enter, căci cine poate fi next level dacă nu campionii.</a:t>
            </a:r>
            <a:endParaRPr sz="1400">
              <a:latin typeface="Times New Roman"/>
              <a:ea typeface="Times New Roman"/>
              <a:cs typeface="Times New Roman"/>
              <a:sym typeface="Times New Roman"/>
            </a:endParaRPr>
          </a:p>
        </p:txBody>
      </p:sp>
      <p:pic>
        <p:nvPicPr>
          <p:cNvPr id="202" name="Google Shape;202;p21"/>
          <p:cNvPicPr preferRelativeResize="0"/>
          <p:nvPr/>
        </p:nvPicPr>
        <p:blipFill rotWithShape="1">
          <a:blip r:embed="rId3">
            <a:alphaModFix/>
          </a:blip>
          <a:srcRect b="0" l="0" r="0" t="0"/>
          <a:stretch/>
        </p:blipFill>
        <p:spPr>
          <a:xfrm>
            <a:off x="845875" y="1646925"/>
            <a:ext cx="2095500" cy="2933700"/>
          </a:xfrm>
          <a:prstGeom prst="rect">
            <a:avLst/>
          </a:prstGeom>
          <a:noFill/>
          <a:ln>
            <a:noFill/>
          </a:ln>
        </p:spPr>
      </p:pic>
      <p:pic>
        <p:nvPicPr>
          <p:cNvPr id="203" name="Google Shape;203;p21"/>
          <p:cNvPicPr preferRelativeResize="0"/>
          <p:nvPr/>
        </p:nvPicPr>
        <p:blipFill rotWithShape="1">
          <a:blip r:embed="rId4">
            <a:alphaModFix/>
          </a:blip>
          <a:srcRect b="0" l="0" r="0" t="0"/>
          <a:stretch/>
        </p:blipFill>
        <p:spPr>
          <a:xfrm>
            <a:off x="3773787" y="1820475"/>
            <a:ext cx="5108925" cy="1960750"/>
          </a:xfrm>
          <a:prstGeom prst="rect">
            <a:avLst/>
          </a:prstGeom>
          <a:noFill/>
          <a:ln>
            <a:noFill/>
          </a:ln>
        </p:spPr>
      </p:pic>
      <p:sp>
        <p:nvSpPr>
          <p:cNvPr id="204" name="Google Shape;204;p21"/>
          <p:cNvSpPr txBox="1"/>
          <p:nvPr/>
        </p:nvSpPr>
        <p:spPr>
          <a:xfrm>
            <a:off x="940100" y="4580625"/>
            <a:ext cx="2196000" cy="274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ru" sz="1400" u="none" cap="none" strike="noStrike">
                <a:solidFill>
                  <a:srgbClr val="000000"/>
                </a:solidFill>
                <a:latin typeface="Arial"/>
                <a:ea typeface="Arial"/>
                <a:cs typeface="Arial"/>
                <a:sym typeface="Arial"/>
              </a:rPr>
              <a:t>Ion Jardan, fundaș Naționala Moldovei</a:t>
            </a:r>
            <a:endParaRPr b="0" i="0" sz="1400" u="none" cap="none" strike="noStrike">
              <a:solidFill>
                <a:srgbClr val="000000"/>
              </a:solidFill>
              <a:latin typeface="Arial"/>
              <a:ea typeface="Arial"/>
              <a:cs typeface="Arial"/>
              <a:sym typeface="Arial"/>
            </a:endParaRPr>
          </a:p>
        </p:txBody>
      </p:sp>
      <p:sp>
        <p:nvSpPr>
          <p:cNvPr id="205" name="Google Shape;205;p21"/>
          <p:cNvSpPr txBox="1"/>
          <p:nvPr/>
        </p:nvSpPr>
        <p:spPr>
          <a:xfrm>
            <a:off x="4478900" y="3900975"/>
            <a:ext cx="3698700" cy="39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ru" sz="1400" u="none" cap="none" strike="noStrike">
                <a:solidFill>
                  <a:srgbClr val="000000"/>
                </a:solidFill>
                <a:latin typeface="Arial"/>
                <a:ea typeface="Arial"/>
                <a:cs typeface="Arial"/>
                <a:sym typeface="Arial"/>
              </a:rPr>
              <a:t>RoboRangers - campioni robotică</a:t>
            </a:r>
            <a:endParaRPr b="0" i="0" sz="1400" u="none" cap="none" strike="noStrike">
              <a:solidFill>
                <a:srgbClr val="000000"/>
              </a:solidFill>
              <a:latin typeface="Arial"/>
              <a:ea typeface="Arial"/>
              <a:cs typeface="Arial"/>
              <a:sym typeface="Arial"/>
            </a:endParaRPr>
          </a:p>
        </p:txBody>
      </p:sp>
      <p:sp>
        <p:nvSpPr>
          <p:cNvPr id="206" name="Google Shape;206;p21"/>
          <p:cNvSpPr txBox="1"/>
          <p:nvPr/>
        </p:nvSpPr>
        <p:spPr>
          <a:xfrm>
            <a:off x="3620275" y="4442625"/>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Transfer de imagine, asociere, next level.</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Testarea gadget-urilor pentru sport în practică, la unul din centrele de sport, de exemplu Aqua Terra, EcoSport la antrenament de grup la care să monitorizăm rezultatele obținute de persoanele care participă în experiment. </a:t>
            </a:r>
            <a:endParaRPr sz="1400">
              <a:latin typeface="Times New Roman"/>
              <a:ea typeface="Times New Roman"/>
              <a:cs typeface="Times New Roman"/>
              <a:sym typeface="Times New Roman"/>
            </a:endParaRPr>
          </a:p>
        </p:txBody>
      </p:sp>
      <p:pic>
        <p:nvPicPr>
          <p:cNvPr id="212" name="Google Shape;212;p22"/>
          <p:cNvPicPr preferRelativeResize="0"/>
          <p:nvPr/>
        </p:nvPicPr>
        <p:blipFill rotWithShape="1">
          <a:blip r:embed="rId3">
            <a:alphaModFix/>
          </a:blip>
          <a:srcRect b="0" l="0" r="0" t="0"/>
          <a:stretch/>
        </p:blipFill>
        <p:spPr>
          <a:xfrm>
            <a:off x="311700" y="1383875"/>
            <a:ext cx="4166902" cy="2777249"/>
          </a:xfrm>
          <a:prstGeom prst="rect">
            <a:avLst/>
          </a:prstGeom>
          <a:noFill/>
          <a:ln>
            <a:noFill/>
          </a:ln>
        </p:spPr>
      </p:pic>
      <p:pic>
        <p:nvPicPr>
          <p:cNvPr id="213" name="Google Shape;213;p22"/>
          <p:cNvPicPr preferRelativeResize="0"/>
          <p:nvPr/>
        </p:nvPicPr>
        <p:blipFill rotWithShape="1">
          <a:blip r:embed="rId4">
            <a:alphaModFix/>
          </a:blip>
          <a:srcRect b="0" l="0" r="0" t="0"/>
          <a:stretch/>
        </p:blipFill>
        <p:spPr>
          <a:xfrm>
            <a:off x="4572000" y="1383875"/>
            <a:ext cx="4166899" cy="2740681"/>
          </a:xfrm>
          <a:prstGeom prst="rect">
            <a:avLst/>
          </a:prstGeom>
          <a:noFill/>
          <a:ln>
            <a:noFill/>
          </a:ln>
        </p:spPr>
      </p:pic>
      <p:sp>
        <p:nvSpPr>
          <p:cNvPr id="214" name="Google Shape;214;p22"/>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Experiență de interacțiune cu brandul , human touch</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3"/>
          <p:cNvSpPr txBox="1"/>
          <p:nvPr>
            <p:ph type="title"/>
          </p:nvPr>
        </p:nvSpPr>
        <p:spPr>
          <a:xfrm>
            <a:off x="311700" y="445025"/>
            <a:ext cx="8516100" cy="898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Realizarea live-urilor pe diferite tematici, în cadrul cărora să cerem expertiza profesioniștilor din diferite domenii. De exemplu, un live cu un medic oculist, psiholog, sau cu o persoană care grație pasiunii față de gadgeturi a reușit să obțină o carieră în domeniu. </a:t>
            </a:r>
            <a:endParaRPr sz="1400">
              <a:latin typeface="Times New Roman"/>
              <a:ea typeface="Times New Roman"/>
              <a:cs typeface="Times New Roman"/>
              <a:sym typeface="Times New Roman"/>
            </a:endParaRPr>
          </a:p>
        </p:txBody>
      </p:sp>
      <p:pic>
        <p:nvPicPr>
          <p:cNvPr id="220" name="Google Shape;220;p23"/>
          <p:cNvPicPr preferRelativeResize="0"/>
          <p:nvPr/>
        </p:nvPicPr>
        <p:blipFill rotWithShape="1">
          <a:blip r:embed="rId3">
            <a:alphaModFix/>
          </a:blip>
          <a:srcRect b="0" l="0" r="0" t="0"/>
          <a:stretch/>
        </p:blipFill>
        <p:spPr>
          <a:xfrm>
            <a:off x="2384838" y="1467025"/>
            <a:ext cx="4369824" cy="2913224"/>
          </a:xfrm>
          <a:prstGeom prst="rect">
            <a:avLst/>
          </a:prstGeom>
          <a:noFill/>
          <a:ln>
            <a:noFill/>
          </a:ln>
        </p:spPr>
      </p:pic>
      <p:sp>
        <p:nvSpPr>
          <p:cNvPr id="221" name="Google Shape;221;p23"/>
          <p:cNvSpPr txBox="1"/>
          <p:nvPr/>
        </p:nvSpPr>
        <p:spPr>
          <a:xfrm>
            <a:off x="225000" y="45037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Expertiză, non-commercial, next level</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4"/>
          <p:cNvSpPr txBox="1"/>
          <p:nvPr>
            <p:ph type="title"/>
          </p:nvPr>
        </p:nvSpPr>
        <p:spPr>
          <a:xfrm>
            <a:off x="235263" y="314850"/>
            <a:ext cx="8415000" cy="927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solidFill>
                  <a:srgbClr val="000000"/>
                </a:solidFill>
                <a:latin typeface="Times New Roman"/>
                <a:ea typeface="Times New Roman"/>
                <a:cs typeface="Times New Roman"/>
                <a:sym typeface="Times New Roman"/>
              </a:rPr>
              <a:t>Top aplicații care o să te ajute să te perfecționezi și să ajungi la un Next Level, alături de Enter. Aplicațiile recomandate o să fie pentru domenii diferite, exemplu fitness, study, programe de editare poze etc.</a:t>
            </a:r>
            <a:endParaRPr sz="1400">
              <a:solidFill>
                <a:srgbClr val="000000"/>
              </a:solidFill>
              <a:latin typeface="Times New Roman"/>
              <a:ea typeface="Times New Roman"/>
              <a:cs typeface="Times New Roman"/>
              <a:sym typeface="Times New Roman"/>
            </a:endParaRPr>
          </a:p>
        </p:txBody>
      </p:sp>
      <p:pic>
        <p:nvPicPr>
          <p:cNvPr id="227" name="Google Shape;227;p24"/>
          <p:cNvPicPr preferRelativeResize="0"/>
          <p:nvPr/>
        </p:nvPicPr>
        <p:blipFill rotWithShape="1">
          <a:blip r:embed="rId3">
            <a:alphaModFix/>
          </a:blip>
          <a:srcRect b="0" l="0" r="0" t="0"/>
          <a:stretch/>
        </p:blipFill>
        <p:spPr>
          <a:xfrm>
            <a:off x="2441701" y="1242462"/>
            <a:ext cx="4002126" cy="2658575"/>
          </a:xfrm>
          <a:prstGeom prst="rect">
            <a:avLst/>
          </a:prstGeom>
          <a:noFill/>
          <a:ln>
            <a:noFill/>
          </a:ln>
        </p:spPr>
      </p:pic>
      <p:sp>
        <p:nvSpPr>
          <p:cNvPr id="228" name="Google Shape;228;p24"/>
          <p:cNvSpPr txBox="1"/>
          <p:nvPr/>
        </p:nvSpPr>
        <p:spPr>
          <a:xfrm>
            <a:off x="225000" y="4376150"/>
            <a:ext cx="42105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Interacțiune cu fanii, utilitate, expertiza </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5"/>
          <p:cNvSpPr txBox="1"/>
          <p:nvPr>
            <p:ph type="title"/>
          </p:nvPr>
        </p:nvSpPr>
        <p:spPr>
          <a:xfrm>
            <a:off x="311700" y="445025"/>
            <a:ext cx="8520600" cy="183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Permite și vecinilor să asculte muzică bună</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Conceputul urmează să fie o poză care reprezintă două apartamente în care de ascultă muzică de la o singură boxă, și de savurează plăcerea de a asculta muzică bună de la o boxă calitativă.</a:t>
            </a:r>
            <a:endParaRPr sz="1400">
              <a:latin typeface="Times New Roman"/>
              <a:ea typeface="Times New Roman"/>
              <a:cs typeface="Times New Roman"/>
              <a:sym typeface="Times New Roman"/>
            </a:endParaRPr>
          </a:p>
        </p:txBody>
      </p:sp>
      <p:pic>
        <p:nvPicPr>
          <p:cNvPr id="234" name="Google Shape;234;p25"/>
          <p:cNvPicPr preferRelativeResize="0"/>
          <p:nvPr/>
        </p:nvPicPr>
        <p:blipFill rotWithShape="1">
          <a:blip r:embed="rId3">
            <a:alphaModFix/>
          </a:blip>
          <a:srcRect b="0" l="0" r="0" t="0"/>
          <a:stretch/>
        </p:blipFill>
        <p:spPr>
          <a:xfrm>
            <a:off x="2507425" y="1756775"/>
            <a:ext cx="4436243" cy="2555276"/>
          </a:xfrm>
          <a:prstGeom prst="rect">
            <a:avLst/>
          </a:prstGeom>
          <a:noFill/>
          <a:ln>
            <a:noFill/>
          </a:ln>
        </p:spPr>
      </p:pic>
      <p:sp>
        <p:nvSpPr>
          <p:cNvPr id="235" name="Google Shape;235;p25"/>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product placement, next level sound promo</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6"/>
          <p:cNvSpPr txBox="1"/>
          <p:nvPr>
            <p:ph type="title"/>
          </p:nvPr>
        </p:nvSpPr>
        <p:spPr>
          <a:xfrm>
            <a:off x="196125" y="193125"/>
            <a:ext cx="8776200" cy="102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Gaming-ul unește prietenii</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De regulă oamenii văd partea negativă a jocurilor, dar jocurile ajută prietenii să se adune la o partidă de joacă preferată, după o zi complicată la serviciu.  </a:t>
            </a:r>
            <a:endParaRPr sz="1400">
              <a:latin typeface="Times New Roman"/>
              <a:ea typeface="Times New Roman"/>
              <a:cs typeface="Times New Roman"/>
              <a:sym typeface="Times New Roman"/>
            </a:endParaRPr>
          </a:p>
        </p:txBody>
      </p:sp>
      <p:pic>
        <p:nvPicPr>
          <p:cNvPr id="241" name="Google Shape;241;p26"/>
          <p:cNvPicPr preferRelativeResize="0"/>
          <p:nvPr/>
        </p:nvPicPr>
        <p:blipFill rotWithShape="1">
          <a:blip r:embed="rId3">
            <a:alphaModFix/>
          </a:blip>
          <a:srcRect b="0" l="0" r="0" t="0"/>
          <a:stretch/>
        </p:blipFill>
        <p:spPr>
          <a:xfrm>
            <a:off x="2097764" y="1551000"/>
            <a:ext cx="4948474" cy="2783525"/>
          </a:xfrm>
          <a:prstGeom prst="rect">
            <a:avLst/>
          </a:prstGeom>
          <a:noFill/>
          <a:ln>
            <a:noFill/>
          </a:ln>
        </p:spPr>
      </p:pic>
      <p:sp>
        <p:nvSpPr>
          <p:cNvPr id="242" name="Google Shape;242;p26"/>
          <p:cNvSpPr txBox="1"/>
          <p:nvPr/>
        </p:nvSpPr>
        <p:spPr>
          <a:xfrm>
            <a:off x="196125" y="4462825"/>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Entertainment, fun, promo gameing </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Endless summer party</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Live-uri de la mini evenimente filmate cu drona și Go Pro, la care să fie invitați DJ. Astfel la sfârșitul fiecărei săptămâni putem crea cu 2 ore până la închiderea magazinelor mini party cu muzică cool.</a:t>
            </a:r>
            <a:endParaRPr sz="1400">
              <a:latin typeface="Times New Roman"/>
              <a:ea typeface="Times New Roman"/>
              <a:cs typeface="Times New Roman"/>
              <a:sym typeface="Times New Roman"/>
            </a:endParaRPr>
          </a:p>
        </p:txBody>
      </p:sp>
      <p:pic>
        <p:nvPicPr>
          <p:cNvPr id="248" name="Google Shape;248;p27"/>
          <p:cNvPicPr preferRelativeResize="0"/>
          <p:nvPr/>
        </p:nvPicPr>
        <p:blipFill rotWithShape="1">
          <a:blip r:embed="rId3">
            <a:alphaModFix/>
          </a:blip>
          <a:srcRect b="0" l="0" r="0" t="0"/>
          <a:stretch/>
        </p:blipFill>
        <p:spPr>
          <a:xfrm>
            <a:off x="961900" y="1732200"/>
            <a:ext cx="3199926" cy="2399951"/>
          </a:xfrm>
          <a:prstGeom prst="rect">
            <a:avLst/>
          </a:prstGeom>
          <a:noFill/>
          <a:ln>
            <a:noFill/>
          </a:ln>
        </p:spPr>
      </p:pic>
      <p:pic>
        <p:nvPicPr>
          <p:cNvPr id="249" name="Google Shape;249;p27"/>
          <p:cNvPicPr preferRelativeResize="0"/>
          <p:nvPr/>
        </p:nvPicPr>
        <p:blipFill rotWithShape="1">
          <a:blip r:embed="rId4">
            <a:alphaModFix/>
          </a:blip>
          <a:srcRect b="0" l="0" r="0" t="0"/>
          <a:stretch/>
        </p:blipFill>
        <p:spPr>
          <a:xfrm>
            <a:off x="4572000" y="1732200"/>
            <a:ext cx="3409758" cy="2270925"/>
          </a:xfrm>
          <a:prstGeom prst="rect">
            <a:avLst/>
          </a:prstGeom>
          <a:noFill/>
          <a:ln>
            <a:noFill/>
          </a:ln>
        </p:spPr>
      </p:pic>
      <p:sp>
        <p:nvSpPr>
          <p:cNvPr id="250" name="Google Shape;250;p27"/>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Next level sound, event management, live-promo.</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8"/>
          <p:cNvSpPr txBox="1"/>
          <p:nvPr>
            <p:ph type="title"/>
          </p:nvPr>
        </p:nvSpPr>
        <p:spPr>
          <a:xfrm>
            <a:off x="311700" y="445025"/>
            <a:ext cx="8574000" cy="128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Proiectul - Andrei Bunea</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Considerăm că trebuie să fie un proiect separat al lui Andrei Bunea, unde el să fie poziționat ca un expert în lumea tehnologiilor. Cu un concept, denumire și pachet grafic care să ii creeze identitate separată, dar în același timp aliniată cu Enter și conceptul de #nextlevel.</a:t>
            </a:r>
            <a:endParaRPr sz="1400">
              <a:latin typeface="Times New Roman"/>
              <a:ea typeface="Times New Roman"/>
              <a:cs typeface="Times New Roman"/>
              <a:sym typeface="Times New Roman"/>
            </a:endParaRPr>
          </a:p>
        </p:txBody>
      </p:sp>
      <p:pic>
        <p:nvPicPr>
          <p:cNvPr id="256" name="Google Shape;256;p28"/>
          <p:cNvPicPr preferRelativeResize="0"/>
          <p:nvPr/>
        </p:nvPicPr>
        <p:blipFill rotWithShape="1">
          <a:blip r:embed="rId3">
            <a:alphaModFix/>
          </a:blip>
          <a:srcRect b="0" l="0" r="0" t="0"/>
          <a:stretch/>
        </p:blipFill>
        <p:spPr>
          <a:xfrm>
            <a:off x="1279350" y="1886225"/>
            <a:ext cx="1882276" cy="3104875"/>
          </a:xfrm>
          <a:prstGeom prst="rect">
            <a:avLst/>
          </a:prstGeom>
          <a:noFill/>
          <a:ln>
            <a:noFill/>
          </a:ln>
        </p:spPr>
      </p:pic>
      <p:pic>
        <p:nvPicPr>
          <p:cNvPr id="257" name="Google Shape;257;p28"/>
          <p:cNvPicPr preferRelativeResize="0"/>
          <p:nvPr/>
        </p:nvPicPr>
        <p:blipFill rotWithShape="1">
          <a:blip r:embed="rId4">
            <a:alphaModFix/>
          </a:blip>
          <a:srcRect b="0" l="0" r="0" t="0"/>
          <a:stretch/>
        </p:blipFill>
        <p:spPr>
          <a:xfrm>
            <a:off x="3444051" y="1886225"/>
            <a:ext cx="4545895" cy="31048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29"/>
          <p:cNvSpPr txBox="1"/>
          <p:nvPr>
            <p:ph type="title"/>
          </p:nvPr>
        </p:nvSpPr>
        <p:spPr>
          <a:xfrm>
            <a:off x="736825" y="1297475"/>
            <a:ext cx="3358500" cy="2095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Sesiuni foto sezoniere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Propunem realizarea sesiunilor foto sezoniere, ceea ce ar crea un stoc de poze, de o calitate buna pentru actualizările din pagină, propunem implicarea, staffului, produselor, animalelor, ceea ce ar crea o idee vizuală faină.</a:t>
            </a:r>
            <a:endParaRPr sz="1400">
              <a:latin typeface="Times New Roman"/>
              <a:ea typeface="Times New Roman"/>
              <a:cs typeface="Times New Roman"/>
              <a:sym typeface="Times New Roman"/>
            </a:endParaRPr>
          </a:p>
        </p:txBody>
      </p:sp>
      <p:pic>
        <p:nvPicPr>
          <p:cNvPr id="263" name="Google Shape;263;p29"/>
          <p:cNvPicPr preferRelativeResize="0"/>
          <p:nvPr/>
        </p:nvPicPr>
        <p:blipFill rotWithShape="1">
          <a:blip r:embed="rId3">
            <a:alphaModFix/>
          </a:blip>
          <a:srcRect b="0" l="0" r="0" t="0"/>
          <a:stretch/>
        </p:blipFill>
        <p:spPr>
          <a:xfrm>
            <a:off x="4706300" y="805825"/>
            <a:ext cx="4092550" cy="35318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3"/>
          <p:cNvSpPr txBox="1"/>
          <p:nvPr>
            <p:ph type="title"/>
          </p:nvPr>
        </p:nvSpPr>
        <p:spPr>
          <a:xfrm>
            <a:off x="311700" y="445025"/>
            <a:ext cx="3907200" cy="3080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ru" sz="1400">
                <a:latin typeface="Times New Roman"/>
                <a:ea typeface="Times New Roman"/>
                <a:cs typeface="Times New Roman"/>
                <a:sym typeface="Times New Roman"/>
              </a:rPr>
              <a:t>Lecție ecologică de 1 septembrie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O mare parte din oameni nu obișnuiesc să scoată din priză acumulatorul, astfel se supun unui risc de incediu, dar și risipesc  resurse energetice inutil. Doar cu o singură mișcare în momentul în care scoatem acumulatorul din priză noi reușim să economisim 3 KBT/anual.</a:t>
            </a:r>
            <a:endParaRPr sz="1400">
              <a:latin typeface="Times New Roman"/>
              <a:ea typeface="Times New Roman"/>
              <a:cs typeface="Times New Roman"/>
              <a:sym typeface="Times New Roman"/>
            </a:endParaRPr>
          </a:p>
        </p:txBody>
      </p:sp>
      <p:pic>
        <p:nvPicPr>
          <p:cNvPr id="66" name="Google Shape;66;p3"/>
          <p:cNvPicPr preferRelativeResize="0"/>
          <p:nvPr/>
        </p:nvPicPr>
        <p:blipFill rotWithShape="1">
          <a:blip r:embed="rId3">
            <a:alphaModFix/>
          </a:blip>
          <a:srcRect b="0" l="0" r="0" t="0"/>
          <a:stretch/>
        </p:blipFill>
        <p:spPr>
          <a:xfrm>
            <a:off x="5620300" y="38550"/>
            <a:ext cx="3190249" cy="5066400"/>
          </a:xfrm>
          <a:prstGeom prst="rect">
            <a:avLst/>
          </a:prstGeom>
          <a:noFill/>
          <a:ln>
            <a:noFill/>
          </a:ln>
        </p:spPr>
      </p:pic>
      <p:sp>
        <p:nvSpPr>
          <p:cNvPr id="67" name="Google Shape;67;p3"/>
          <p:cNvSpPr txBox="1"/>
          <p:nvPr/>
        </p:nvSpPr>
        <p:spPr>
          <a:xfrm>
            <a:off x="311700" y="2629625"/>
            <a:ext cx="3785400" cy="89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responsabilitate civică, GO GREEN, NEXT LEVEL</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0"/>
          <p:cNvSpPr txBox="1"/>
          <p:nvPr>
            <p:ph type="title"/>
          </p:nvPr>
        </p:nvSpPr>
        <p:spPr>
          <a:xfrm>
            <a:off x="736825" y="1297475"/>
            <a:ext cx="3358500" cy="2095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Sesiuni foto sezoniere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Propunem realizarea sesiunilor foto sezoniere, ceea ce ar crea un stoc de poze, de o calitate buna pentru actualizările din pagină, propunem implicarea, staffului, produselor, animalelor, ceea ce ar crea o idee vizuală faină.</a:t>
            </a:r>
            <a:endParaRPr sz="1400">
              <a:latin typeface="Times New Roman"/>
              <a:ea typeface="Times New Roman"/>
              <a:cs typeface="Times New Roman"/>
              <a:sym typeface="Times New Roman"/>
            </a:endParaRPr>
          </a:p>
        </p:txBody>
      </p:sp>
      <p:pic>
        <p:nvPicPr>
          <p:cNvPr id="269" name="Google Shape;269;p30"/>
          <p:cNvPicPr preferRelativeResize="0"/>
          <p:nvPr/>
        </p:nvPicPr>
        <p:blipFill rotWithShape="1">
          <a:blip r:embed="rId3">
            <a:alphaModFix/>
          </a:blip>
          <a:srcRect b="0" l="0" r="0" t="0"/>
          <a:stretch/>
        </p:blipFill>
        <p:spPr>
          <a:xfrm>
            <a:off x="4161025" y="1091525"/>
            <a:ext cx="4743875" cy="317888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4"/>
          <p:cNvSpPr txBox="1"/>
          <p:nvPr>
            <p:ph type="title"/>
          </p:nvPr>
        </p:nvSpPr>
        <p:spPr>
          <a:xfrm>
            <a:off x="311700" y="445025"/>
            <a:ext cx="8472600" cy="1620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De 1 septembrie fiecare are o clipă de nostalgie când își reamintește de anii de școală.</a:t>
            </a: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 Propunem 2 idei de postări:</a:t>
            </a: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1. Un colaj cu cele mai populare telefoane mobile care erau în trecut, iar CTA este de a scrie în comentarii numărul telefonului care l-ai avut și în care joacă îți plăcea să te joci.</a:t>
            </a: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2. De 1 septembrie ne propunem să realizăm un concurs, condiția căruia este să încarci o poză din anii de școală, iar premiul ar fi un certificat de X lei pentru a face cumpărături la Enter.</a:t>
            </a:r>
            <a:endParaRPr sz="1400">
              <a:latin typeface="Times New Roman"/>
              <a:ea typeface="Times New Roman"/>
              <a:cs typeface="Times New Roman"/>
              <a:sym typeface="Times New Roman"/>
            </a:endParaRPr>
          </a:p>
        </p:txBody>
      </p:sp>
      <p:pic>
        <p:nvPicPr>
          <p:cNvPr id="73" name="Google Shape;73;p4"/>
          <p:cNvPicPr preferRelativeResize="0"/>
          <p:nvPr/>
        </p:nvPicPr>
        <p:blipFill rotWithShape="1">
          <a:blip r:embed="rId3">
            <a:alphaModFix/>
          </a:blip>
          <a:srcRect b="0" l="0" r="0" t="0"/>
          <a:stretch/>
        </p:blipFill>
        <p:spPr>
          <a:xfrm>
            <a:off x="311700" y="2065925"/>
            <a:ext cx="4113176" cy="2310225"/>
          </a:xfrm>
          <a:prstGeom prst="rect">
            <a:avLst/>
          </a:prstGeom>
          <a:noFill/>
          <a:ln>
            <a:noFill/>
          </a:ln>
        </p:spPr>
      </p:pic>
      <p:pic>
        <p:nvPicPr>
          <p:cNvPr id="74" name="Google Shape;74;p4"/>
          <p:cNvPicPr preferRelativeResize="0"/>
          <p:nvPr/>
        </p:nvPicPr>
        <p:blipFill rotWithShape="1">
          <a:blip r:embed="rId4">
            <a:alphaModFix/>
          </a:blip>
          <a:srcRect b="0" l="0" r="0" t="0"/>
          <a:stretch/>
        </p:blipFill>
        <p:spPr>
          <a:xfrm>
            <a:off x="4950950" y="2065925"/>
            <a:ext cx="3426792" cy="2310225"/>
          </a:xfrm>
          <a:prstGeom prst="rect">
            <a:avLst/>
          </a:prstGeom>
          <a:noFill/>
          <a:ln>
            <a:noFill/>
          </a:ln>
        </p:spPr>
      </p:pic>
      <p:sp>
        <p:nvSpPr>
          <p:cNvPr id="75" name="Google Shape;75;p4"/>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Interacțiune cu fanii</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5"/>
          <p:cNvSpPr txBox="1"/>
          <p:nvPr>
            <p:ph type="title"/>
          </p:nvPr>
        </p:nvSpPr>
        <p:spPr>
          <a:xfrm>
            <a:off x="311700" y="445025"/>
            <a:ext cx="8385900" cy="1534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Geantă modernă</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Realizarea unui GIF/ stop motion video  în care gadgeturile moderne utile pentru școală se mișcă și se poziționează în geanta școlarului (studentului) contemporan. Produsele care vor fi în geantă le selectați voi. Astfel ne dorim să scoatem în evidență sortimentul variat de produse de la Enter, pentru că mulți asociază brand-ul Enter doar cu locul unde poți cumpăra un telefon.</a:t>
            </a:r>
            <a:endParaRPr sz="1400">
              <a:latin typeface="Times New Roman"/>
              <a:ea typeface="Times New Roman"/>
              <a:cs typeface="Times New Roman"/>
              <a:sym typeface="Times New Roman"/>
            </a:endParaRPr>
          </a:p>
        </p:txBody>
      </p:sp>
      <p:sp>
        <p:nvSpPr>
          <p:cNvPr id="81" name="Google Shape;81;p5"/>
          <p:cNvSpPr txBox="1"/>
          <p:nvPr/>
        </p:nvSpPr>
        <p:spPr>
          <a:xfrm>
            <a:off x="1401450" y="2470625"/>
            <a:ext cx="6906300" cy="108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ru" sz="1400" u="sng" cap="none" strike="noStrike">
                <a:solidFill>
                  <a:schemeClr val="hlink"/>
                </a:solidFill>
                <a:latin typeface="Arial"/>
                <a:ea typeface="Arial"/>
                <a:cs typeface="Arial"/>
                <a:sym typeface="Arial"/>
                <a:hlinkClick r:id="rId3"/>
              </a:rPr>
              <a:t>https://www.youtube.com/watch?v=iYVzIm9wRNg</a:t>
            </a:r>
            <a:endParaRPr b="0" i="0" sz="1400" u="none" cap="none" strike="noStrike">
              <a:solidFill>
                <a:srgbClr val="000000"/>
              </a:solidFill>
              <a:latin typeface="Arial"/>
              <a:ea typeface="Arial"/>
              <a:cs typeface="Arial"/>
              <a:sym typeface="Arial"/>
            </a:endParaRPr>
          </a:p>
        </p:txBody>
      </p:sp>
      <p:sp>
        <p:nvSpPr>
          <p:cNvPr id="82" name="Google Shape;82;p5"/>
          <p:cNvSpPr txBox="1"/>
          <p:nvPr/>
        </p:nvSpPr>
        <p:spPr>
          <a:xfrm>
            <a:off x="369500" y="3409825"/>
            <a:ext cx="3785400" cy="89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vizibilitate produs, fun,entertainment</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6"/>
          <p:cNvSpPr txBox="1"/>
          <p:nvPr>
            <p:ph type="title"/>
          </p:nvPr>
        </p:nvSpPr>
        <p:spPr>
          <a:xfrm>
            <a:off x="311700" y="445025"/>
            <a:ext cx="8487300" cy="45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Rubrica comparații old staff vs new staff</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Postarea scoate în evidență cât de mult tehnologiile moderne au ușurat geanta școlarilor. De mai mulți ani au intrat în vigoare manualele în format electronic, deci copiii pot să le descarce în gadgeturile lor și să aibă la îndemână toate cărțile salvate între-un singur dispozitiv. Imaginea vizuală urmează să fie un GIF care cântărește o carte cu o tabletă, în favoarea tabletei.</a:t>
            </a:r>
            <a:endParaRPr sz="1400">
              <a:latin typeface="Times New Roman"/>
              <a:ea typeface="Times New Roman"/>
              <a:cs typeface="Times New Roman"/>
              <a:sym typeface="Times New Roman"/>
            </a:endParaRPr>
          </a:p>
        </p:txBody>
      </p:sp>
      <p:pic>
        <p:nvPicPr>
          <p:cNvPr id="88" name="Google Shape;88;p6"/>
          <p:cNvPicPr preferRelativeResize="0"/>
          <p:nvPr/>
        </p:nvPicPr>
        <p:blipFill rotWithShape="1">
          <a:blip r:embed="rId3">
            <a:alphaModFix/>
          </a:blip>
          <a:srcRect b="0" l="0" r="0" t="0"/>
          <a:stretch/>
        </p:blipFill>
        <p:spPr>
          <a:xfrm>
            <a:off x="2073874" y="1885313"/>
            <a:ext cx="4962976" cy="2384425"/>
          </a:xfrm>
          <a:prstGeom prst="rect">
            <a:avLst/>
          </a:prstGeom>
          <a:noFill/>
          <a:ln>
            <a:noFill/>
          </a:ln>
        </p:spPr>
      </p:pic>
      <p:sp>
        <p:nvSpPr>
          <p:cNvPr id="89" name="Google Shape;89;p6"/>
          <p:cNvSpPr txBox="1"/>
          <p:nvPr/>
        </p:nvSpPr>
        <p:spPr>
          <a:xfrm>
            <a:off x="123875" y="4392275"/>
            <a:ext cx="3785400" cy="89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informativ, expertiză, progres</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7"/>
          <p:cNvSpPr txBox="1"/>
          <p:nvPr>
            <p:ph type="title"/>
          </p:nvPr>
        </p:nvSpPr>
        <p:spPr>
          <a:xfrm>
            <a:off x="252850" y="409725"/>
            <a:ext cx="3922500" cy="2595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solidFill>
                  <a:srgbClr val="000000"/>
                </a:solidFill>
                <a:latin typeface="Times New Roman"/>
                <a:ea typeface="Times New Roman"/>
                <a:cs typeface="Times New Roman"/>
                <a:sym typeface="Times New Roman"/>
              </a:rPr>
              <a:t>Vines virale</a:t>
            </a:r>
            <a:br>
              <a:rPr lang="ru" sz="1400">
                <a:solidFill>
                  <a:srgbClr val="000000"/>
                </a:solidFill>
                <a:latin typeface="Times New Roman"/>
                <a:ea typeface="Times New Roman"/>
                <a:cs typeface="Times New Roman"/>
                <a:sym typeface="Times New Roman"/>
              </a:rPr>
            </a:br>
            <a:br>
              <a:rPr lang="ru" sz="1400">
                <a:solidFill>
                  <a:srgbClr val="000000"/>
                </a:solidFill>
                <a:latin typeface="Times New Roman"/>
                <a:ea typeface="Times New Roman"/>
                <a:cs typeface="Times New Roman"/>
                <a:sym typeface="Times New Roman"/>
              </a:rPr>
            </a:br>
            <a:r>
              <a:rPr lang="ru" sz="1400">
                <a:solidFill>
                  <a:srgbClr val="000000"/>
                </a:solidFill>
                <a:latin typeface="Times New Roman"/>
                <a:ea typeface="Times New Roman"/>
                <a:cs typeface="Times New Roman"/>
                <a:sym typeface="Times New Roman"/>
              </a:rPr>
              <a:t>Relevantă pentru perioada ,, Back to school” dar și per general, considerăm crearea unei  rubrici care să devină virală și anume cu Vine-uri. Scenariile urmează să fie diferite. În calitate de personaj principal poate fi implicat Silviu Morfei (care apare deja într-o imagine pe pagina Enter), acesta deja are tentative de a filma astfel de filmulețe, doar că nu a devenit arhicunoscut de public și poate fi dezvoltat de Enter.</a:t>
            </a:r>
            <a:endParaRPr sz="1400">
              <a:solidFill>
                <a:srgbClr val="000000"/>
              </a:solidFill>
              <a:latin typeface="Times New Roman"/>
              <a:ea typeface="Times New Roman"/>
              <a:cs typeface="Times New Roman"/>
              <a:sym typeface="Times New Roman"/>
            </a:endParaRPr>
          </a:p>
        </p:txBody>
      </p:sp>
      <p:sp>
        <p:nvSpPr>
          <p:cNvPr id="95" name="Google Shape;95;p7"/>
          <p:cNvSpPr/>
          <p:nvPr/>
        </p:nvSpPr>
        <p:spPr>
          <a:xfrm>
            <a:off x="5556290" y="409725"/>
            <a:ext cx="2952080" cy="4534399"/>
          </a:xfrm>
          <a:prstGeom prst="rect">
            <a:avLst/>
          </a:prstGeom>
          <a:solidFill>
            <a:srgbClr val="FFFFFF"/>
          </a:solidFill>
          <a:ln>
            <a:noFill/>
          </a:ln>
        </p:spPr>
      </p:sp>
      <p:sp>
        <p:nvSpPr>
          <p:cNvPr id="96" name="Google Shape;96;p7"/>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Viral content, engagement, trend</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8"/>
          <p:cNvSpPr txBox="1"/>
          <p:nvPr>
            <p:ph type="title"/>
          </p:nvPr>
        </p:nvSpPr>
        <p:spPr>
          <a:xfrm>
            <a:off x="311700" y="445025"/>
            <a:ext cx="3430500" cy="165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Aplicații care sunt utile în procesul de învățământ. </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O să realizăm o listă TOP 10 aplicații care te ajută să reușești să înveți mai bine. Aplicații precum: Notebooks, WPS Office, Tastatura SwiftKey etc.</a:t>
            </a:r>
            <a:br>
              <a:rPr lang="ru" sz="1400">
                <a:latin typeface="Times New Roman"/>
                <a:ea typeface="Times New Roman"/>
                <a:cs typeface="Times New Roman"/>
                <a:sym typeface="Times New Roman"/>
              </a:rPr>
            </a:br>
            <a:endParaRPr sz="1400">
              <a:latin typeface="Times New Roman"/>
              <a:ea typeface="Times New Roman"/>
              <a:cs typeface="Times New Roman"/>
              <a:sym typeface="Times New Roman"/>
            </a:endParaRPr>
          </a:p>
        </p:txBody>
      </p:sp>
      <p:pic>
        <p:nvPicPr>
          <p:cNvPr id="102" name="Google Shape;102;p8"/>
          <p:cNvPicPr preferRelativeResize="0"/>
          <p:nvPr/>
        </p:nvPicPr>
        <p:blipFill rotWithShape="1">
          <a:blip r:embed="rId3">
            <a:alphaModFix/>
          </a:blip>
          <a:srcRect b="0" l="0" r="0" t="0"/>
          <a:stretch/>
        </p:blipFill>
        <p:spPr>
          <a:xfrm>
            <a:off x="4572000" y="604775"/>
            <a:ext cx="4204375" cy="4204375"/>
          </a:xfrm>
          <a:prstGeom prst="rect">
            <a:avLst/>
          </a:prstGeom>
          <a:noFill/>
          <a:ln>
            <a:noFill/>
          </a:ln>
        </p:spPr>
      </p:pic>
      <p:sp>
        <p:nvSpPr>
          <p:cNvPr id="103" name="Google Shape;103;p8"/>
          <p:cNvSpPr txBox="1"/>
          <p:nvPr/>
        </p:nvSpPr>
        <p:spPr>
          <a:xfrm>
            <a:off x="225000" y="4376150"/>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engagement, util pentru fani</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9"/>
          <p:cNvSpPr txBox="1"/>
          <p:nvPr>
            <p:ph type="title"/>
          </p:nvPr>
        </p:nvSpPr>
        <p:spPr>
          <a:xfrm>
            <a:off x="311700" y="445025"/>
            <a:ext cx="8559300" cy="1317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ru" sz="1400">
                <a:latin typeface="Times New Roman"/>
                <a:ea typeface="Times New Roman"/>
                <a:cs typeface="Times New Roman"/>
                <a:sym typeface="Times New Roman"/>
              </a:rPr>
              <a:t>Rubrica #utilpentrutine</a:t>
            </a:r>
            <a:br>
              <a:rPr lang="ru" sz="1400">
                <a:latin typeface="Times New Roman"/>
                <a:ea typeface="Times New Roman"/>
                <a:cs typeface="Times New Roman"/>
                <a:sym typeface="Times New Roman"/>
              </a:rPr>
            </a:br>
            <a:br>
              <a:rPr lang="ru" sz="1400">
                <a:latin typeface="Times New Roman"/>
                <a:ea typeface="Times New Roman"/>
                <a:cs typeface="Times New Roman"/>
                <a:sym typeface="Times New Roman"/>
              </a:rPr>
            </a:br>
            <a:r>
              <a:rPr lang="ru" sz="1400">
                <a:latin typeface="Times New Roman"/>
                <a:ea typeface="Times New Roman"/>
                <a:cs typeface="Times New Roman"/>
                <a:sym typeface="Times New Roman"/>
              </a:rPr>
              <a:t>Pentru că școlarii și studenții obișnuiesc să fotografieze diferite materiale didactice, o să realizăm poze pentru rubrica </a:t>
            </a:r>
            <a:r>
              <a:rPr lang="ru" sz="1400">
                <a:solidFill>
                  <a:srgbClr val="1D2129"/>
                </a:solidFill>
                <a:highlight>
                  <a:srgbClr val="FFFFFF"/>
                </a:highlight>
                <a:latin typeface="Times New Roman"/>
                <a:ea typeface="Times New Roman"/>
                <a:cs typeface="Times New Roman"/>
                <a:sym typeface="Times New Roman"/>
              </a:rPr>
              <a:t>Rubrica </a:t>
            </a:r>
            <a:r>
              <a:rPr lang="ru" sz="1400" u="sng">
                <a:solidFill>
                  <a:srgbClr val="365899"/>
                </a:solidFill>
                <a:highlight>
                  <a:srgbClr val="FFFFFF"/>
                </a:highlight>
                <a:latin typeface="Times New Roman"/>
                <a:ea typeface="Times New Roman"/>
                <a:cs typeface="Times New Roman"/>
                <a:sym typeface="Times New Roman"/>
                <a:hlinkClick r:id="rId3">
                  <a:extLst>
                    <a:ext uri="{A12FA001-AC4F-418D-AE19-62706E023703}">
                      <ahyp:hlinkClr val="tx"/>
                    </a:ext>
                  </a:extLst>
                </a:hlinkClick>
              </a:rPr>
              <a:t>#utilpentrutine</a:t>
            </a:r>
            <a:r>
              <a:rPr lang="ru" sz="1400">
                <a:solidFill>
                  <a:srgbClr val="1D2129"/>
                </a:solidFill>
                <a:highlight>
                  <a:srgbClr val="FFFFFF"/>
                </a:highlight>
                <a:latin typeface="Times New Roman"/>
                <a:ea typeface="Times New Roman"/>
                <a:cs typeface="Times New Roman"/>
                <a:sym typeface="Times New Roman"/>
              </a:rPr>
              <a:t> în care o să comparăm cu care telefon poți realiza poze la documente calitative rapid, fără a se focusa mult timp dispozitivul, aplicații de scanare… etc.</a:t>
            </a:r>
            <a:endParaRPr sz="1400">
              <a:latin typeface="Times New Roman"/>
              <a:ea typeface="Times New Roman"/>
              <a:cs typeface="Times New Roman"/>
              <a:sym typeface="Times New Roman"/>
            </a:endParaRPr>
          </a:p>
        </p:txBody>
      </p:sp>
      <p:pic>
        <p:nvPicPr>
          <p:cNvPr id="109" name="Google Shape;109;p9"/>
          <p:cNvPicPr preferRelativeResize="0"/>
          <p:nvPr/>
        </p:nvPicPr>
        <p:blipFill rotWithShape="1">
          <a:blip r:embed="rId4">
            <a:alphaModFix/>
          </a:blip>
          <a:srcRect b="0" l="0" r="0" t="0"/>
          <a:stretch/>
        </p:blipFill>
        <p:spPr>
          <a:xfrm>
            <a:off x="529550" y="1762625"/>
            <a:ext cx="3588150" cy="2691100"/>
          </a:xfrm>
          <a:prstGeom prst="rect">
            <a:avLst/>
          </a:prstGeom>
          <a:noFill/>
          <a:ln>
            <a:noFill/>
          </a:ln>
        </p:spPr>
      </p:pic>
      <p:pic>
        <p:nvPicPr>
          <p:cNvPr id="110" name="Google Shape;110;p9"/>
          <p:cNvPicPr preferRelativeResize="0"/>
          <p:nvPr/>
        </p:nvPicPr>
        <p:blipFill rotWithShape="1">
          <a:blip r:embed="rId5">
            <a:alphaModFix/>
          </a:blip>
          <a:srcRect b="0" l="0" r="0" t="0"/>
          <a:stretch/>
        </p:blipFill>
        <p:spPr>
          <a:xfrm>
            <a:off x="4637800" y="1805200"/>
            <a:ext cx="2605950" cy="2605950"/>
          </a:xfrm>
          <a:prstGeom prst="rect">
            <a:avLst/>
          </a:prstGeom>
          <a:noFill/>
          <a:ln>
            <a:noFill/>
          </a:ln>
        </p:spPr>
      </p:pic>
      <p:sp>
        <p:nvSpPr>
          <p:cNvPr id="111" name="Google Shape;111;p9"/>
          <p:cNvSpPr txBox="1"/>
          <p:nvPr/>
        </p:nvSpPr>
        <p:spPr>
          <a:xfrm>
            <a:off x="383925" y="4453725"/>
            <a:ext cx="35748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1" lang="ru" sz="1400" u="none" cap="none" strike="noStrike">
                <a:solidFill>
                  <a:srgbClr val="000000"/>
                </a:solidFill>
                <a:latin typeface="Arial"/>
                <a:ea typeface="Arial"/>
                <a:cs typeface="Arial"/>
                <a:sym typeface="Arial"/>
              </a:rPr>
              <a:t>SCOP</a:t>
            </a:r>
            <a:r>
              <a:rPr b="0" i="1" lang="ru" sz="1400" u="none" cap="none" strike="noStrike">
                <a:solidFill>
                  <a:srgbClr val="000000"/>
                </a:solidFill>
                <a:latin typeface="Arial"/>
                <a:ea typeface="Arial"/>
                <a:cs typeface="Arial"/>
                <a:sym typeface="Arial"/>
              </a:rPr>
              <a:t>: interacțiune cu fanii, sursă de informare, next level approach</a:t>
            </a:r>
            <a:endParaRPr b="0" i="1"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